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IBM Plex Sans" panose="020B0503050203000203" pitchFamily="34" charset="0"/>
      <p:regular r:id="rId17"/>
    </p:embeddedFont>
    <p:embeddedFont>
      <p:font typeface="IBM Plex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83557" y="1379336"/>
            <a:ext cx="11920887" cy="7528329"/>
            <a:chOff x="0" y="0"/>
            <a:chExt cx="15894516" cy="10037772"/>
          </a:xfrm>
        </p:grpSpPr>
        <p:sp>
          <p:nvSpPr>
            <p:cNvPr id="3" name="TextBox 3"/>
            <p:cNvSpPr txBox="1"/>
            <p:nvPr/>
          </p:nvSpPr>
          <p:spPr>
            <a:xfrm>
              <a:off x="0" y="7423265"/>
              <a:ext cx="15894516" cy="2614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Course: 19ECE311 – Computer Networks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Semester: S6 – BTech ECE</a:t>
              </a:r>
            </a:p>
            <a:p>
              <a:pPr algn="ctr">
                <a:lnSpc>
                  <a:spcPts val="5320"/>
                </a:lnSpc>
              </a:pPr>
              <a:endParaRPr lang="en-US" sz="3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8092"/>
              <a:ext cx="15894516" cy="6794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7"/>
                </a:lnSpc>
              </a:pPr>
              <a:r>
                <a:rPr lang="en-US" sz="13027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Secure Campus Area Network Design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2827211">
            <a:off x="14295600" y="-2005524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422757">
            <a:off x="-3518081" y="6224076"/>
            <a:ext cx="7984799" cy="6068448"/>
          </a:xfrm>
          <a:custGeom>
            <a:avLst/>
            <a:gdLst/>
            <a:ahLst/>
            <a:cxnLst/>
            <a:rect l="l" t="t" r="r" b="b"/>
            <a:pathLst>
              <a:path w="7984799" h="6068448">
                <a:moveTo>
                  <a:pt x="0" y="0"/>
                </a:moveTo>
                <a:lnTo>
                  <a:pt x="7984800" y="0"/>
                </a:lnTo>
                <a:lnTo>
                  <a:pt x="7984800" y="6068448"/>
                </a:lnTo>
                <a:lnTo>
                  <a:pt x="0" y="6068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72386"/>
            <a:ext cx="15554331" cy="8574325"/>
          </a:xfrm>
          <a:custGeom>
            <a:avLst/>
            <a:gdLst/>
            <a:ahLst/>
            <a:cxnLst/>
            <a:rect l="l" t="t" r="r" b="b"/>
            <a:pathLst>
              <a:path w="15554331" h="8574325">
                <a:moveTo>
                  <a:pt x="0" y="0"/>
                </a:moveTo>
                <a:lnTo>
                  <a:pt x="15554331" y="0"/>
                </a:lnTo>
                <a:lnTo>
                  <a:pt x="15554331" y="8574325"/>
                </a:lnTo>
                <a:lnTo>
                  <a:pt x="0" y="857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28700"/>
            <a:ext cx="81153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43"/>
              </a:lnSpc>
              <a:spcBef>
                <a:spcPct val="0"/>
              </a:spcBef>
            </a:pPr>
            <a:r>
              <a:rPr lang="en-US" sz="5369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Location-B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7765588" y="8810594"/>
            <a:ext cx="11627312" cy="7166652"/>
          </a:xfrm>
          <a:custGeom>
            <a:avLst/>
            <a:gdLst/>
            <a:ahLst/>
            <a:cxnLst/>
            <a:rect l="l" t="t" r="r" b="b"/>
            <a:pathLst>
              <a:path w="11627312" h="7166652">
                <a:moveTo>
                  <a:pt x="11627312" y="0"/>
                </a:moveTo>
                <a:lnTo>
                  <a:pt x="0" y="0"/>
                </a:lnTo>
                <a:lnTo>
                  <a:pt x="0" y="7166652"/>
                </a:lnTo>
                <a:lnTo>
                  <a:pt x="11627312" y="7166652"/>
                </a:lnTo>
                <a:lnTo>
                  <a:pt x="116273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110" y="541870"/>
            <a:ext cx="15324664" cy="9175642"/>
          </a:xfrm>
          <a:custGeom>
            <a:avLst/>
            <a:gdLst/>
            <a:ahLst/>
            <a:cxnLst/>
            <a:rect l="l" t="t" r="r" b="b"/>
            <a:pathLst>
              <a:path w="15324664" h="9175642">
                <a:moveTo>
                  <a:pt x="0" y="0"/>
                </a:moveTo>
                <a:lnTo>
                  <a:pt x="15324664" y="0"/>
                </a:lnTo>
                <a:lnTo>
                  <a:pt x="15324664" y="9175642"/>
                </a:lnTo>
                <a:lnTo>
                  <a:pt x="0" y="917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81153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3"/>
              </a:lnSpc>
              <a:spcBef>
                <a:spcPct val="0"/>
              </a:spcBef>
            </a:pPr>
            <a:r>
              <a:rPr lang="en-US" sz="5469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Location-C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7785309" y="8822749"/>
            <a:ext cx="11607591" cy="7154497"/>
          </a:xfrm>
          <a:custGeom>
            <a:avLst/>
            <a:gdLst/>
            <a:ahLst/>
            <a:cxnLst/>
            <a:rect l="l" t="t" r="r" b="b"/>
            <a:pathLst>
              <a:path w="11607591" h="7154497">
                <a:moveTo>
                  <a:pt x="11607591" y="0"/>
                </a:moveTo>
                <a:lnTo>
                  <a:pt x="0" y="0"/>
                </a:lnTo>
                <a:lnTo>
                  <a:pt x="0" y="7154497"/>
                </a:lnTo>
                <a:lnTo>
                  <a:pt x="11607591" y="7154497"/>
                </a:lnTo>
                <a:lnTo>
                  <a:pt x="116075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91049" y="673631"/>
            <a:ext cx="559055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049" y="2530767"/>
            <a:ext cx="13381313" cy="911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476" lvl="1" indent="-333738" algn="l">
              <a:lnSpc>
                <a:spcPts val="4019"/>
              </a:lnSpc>
              <a:buFont typeface="Arial"/>
              <a:buChar char="•"/>
            </a:pPr>
            <a:r>
              <a:rPr lang="en-US" sz="309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Subnets and VLANs successfully segregated network domains.</a:t>
            </a:r>
          </a:p>
          <a:p>
            <a:pPr marL="667476" lvl="1" indent="-333738" algn="l">
              <a:lnSpc>
                <a:spcPts val="4019"/>
              </a:lnSpc>
              <a:buFont typeface="Arial"/>
              <a:buChar char="•"/>
            </a:pPr>
            <a:r>
              <a:rPr lang="en-US" sz="309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ACLs prevented unauthorized access, while selected clients accessed the server.</a:t>
            </a:r>
          </a:p>
          <a:p>
            <a:pPr marL="667476" lvl="1" indent="-333738" algn="l">
              <a:lnSpc>
                <a:spcPts val="4019"/>
              </a:lnSpc>
              <a:buFont typeface="Arial"/>
              <a:buChar char="•"/>
            </a:pPr>
            <a:r>
              <a:rPr lang="en-US" sz="309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Firewall policies enforced granular access control.</a:t>
            </a:r>
          </a:p>
          <a:p>
            <a:pPr algn="l">
              <a:lnSpc>
                <a:spcPts val="4019"/>
              </a:lnSpc>
            </a:pPr>
            <a:r>
              <a:rPr lang="en-US" sz="3091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Achieved:</a:t>
            </a:r>
          </a:p>
          <a:p>
            <a:pPr marL="667476" lvl="1" indent="-333738" algn="l">
              <a:lnSpc>
                <a:spcPts val="4019"/>
              </a:lnSpc>
              <a:buFont typeface="Arial"/>
              <a:buChar char="•"/>
            </a:pPr>
            <a:r>
              <a:rPr lang="en-US" sz="309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Reduced traffic collision</a:t>
            </a:r>
          </a:p>
          <a:p>
            <a:pPr marL="667476" lvl="1" indent="-333738" algn="l">
              <a:lnSpc>
                <a:spcPts val="4019"/>
              </a:lnSpc>
              <a:buFont typeface="Arial"/>
              <a:buChar char="•"/>
            </a:pPr>
            <a:r>
              <a:rPr lang="en-US" sz="309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Increased security</a:t>
            </a:r>
          </a:p>
          <a:p>
            <a:pPr marL="667476" lvl="1" indent="-333738" algn="l">
              <a:lnSpc>
                <a:spcPts val="4019"/>
              </a:lnSpc>
              <a:buFont typeface="Arial"/>
              <a:buChar char="•"/>
            </a:pPr>
            <a:r>
              <a:rPr lang="en-US" sz="309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Controlled resource sharing</a:t>
            </a:r>
          </a:p>
          <a:p>
            <a:pPr marL="667476" lvl="1" indent="-333738" algn="l">
              <a:lnSpc>
                <a:spcPts val="4019"/>
              </a:lnSpc>
              <a:spcBef>
                <a:spcPct val="0"/>
              </a:spcBef>
              <a:buFont typeface="Arial"/>
              <a:buChar char="•"/>
            </a:pPr>
            <a:r>
              <a:rPr lang="en-US" sz="309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Validated simulated behavior with expected outcomes.</a:t>
            </a:r>
          </a:p>
          <a:p>
            <a:pPr algn="l">
              <a:lnSpc>
                <a:spcPts val="3894"/>
              </a:lnSpc>
              <a:spcBef>
                <a:spcPct val="0"/>
              </a:spcBef>
            </a:pPr>
            <a:r>
              <a:rPr lang="en-US" sz="2995" b="1" u="none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Project Website:</a:t>
            </a:r>
          </a:p>
          <a:p>
            <a:pPr algn="l">
              <a:lnSpc>
                <a:spcPts val="3894"/>
              </a:lnSpc>
              <a:spcBef>
                <a:spcPct val="0"/>
              </a:spcBef>
            </a:pPr>
            <a:r>
              <a:rPr lang="en-US" sz="2995" u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the full project details at:</a:t>
            </a:r>
          </a:p>
          <a:p>
            <a:pPr algn="l">
              <a:lnSpc>
                <a:spcPts val="3894"/>
              </a:lnSpc>
              <a:spcBef>
                <a:spcPct val="0"/>
              </a:spcBef>
            </a:pPr>
            <a:r>
              <a:rPr lang="en-US" sz="2995" u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•</a:t>
            </a:r>
            <a:r>
              <a:rPr lang="en-US" sz="2995" u="none" dirty="0">
                <a:solidFill>
                  <a:srgbClr val="FF313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995" u="none" dirty="0">
                <a:latin typeface="IBM Plex Sans"/>
                <a:ea typeface="IBM Plex Sans"/>
                <a:cs typeface="IBM Plex Sans"/>
                <a:sym typeface="IBM Plex Sans"/>
              </a:rPr>
              <a:t>https://devarshmd.github.io/CN-PROJECT/</a:t>
            </a:r>
          </a:p>
          <a:p>
            <a:pPr algn="l">
              <a:lnSpc>
                <a:spcPts val="3894"/>
              </a:lnSpc>
              <a:spcBef>
                <a:spcPct val="0"/>
              </a:spcBef>
            </a:pPr>
            <a:endParaRPr lang="en-US" sz="2995" u="none" dirty="0">
              <a:solidFill>
                <a:srgbClr val="FF31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3894"/>
              </a:lnSpc>
              <a:spcBef>
                <a:spcPct val="0"/>
              </a:spcBef>
            </a:pPr>
            <a:endParaRPr lang="en-US" sz="2995" u="none" dirty="0">
              <a:solidFill>
                <a:srgbClr val="FF31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3894"/>
              </a:lnSpc>
              <a:spcBef>
                <a:spcPct val="0"/>
              </a:spcBef>
            </a:pPr>
            <a:endParaRPr lang="en-US" sz="2995" u="none" dirty="0">
              <a:solidFill>
                <a:srgbClr val="FF31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3894"/>
              </a:lnSpc>
              <a:spcBef>
                <a:spcPct val="0"/>
              </a:spcBef>
            </a:pPr>
            <a:endParaRPr lang="en-US" sz="2995" u="none" dirty="0">
              <a:solidFill>
                <a:srgbClr val="FF31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4019"/>
              </a:lnSpc>
              <a:spcBef>
                <a:spcPct val="0"/>
              </a:spcBef>
            </a:pPr>
            <a:endParaRPr lang="en-US" sz="2995" u="none" dirty="0">
              <a:solidFill>
                <a:srgbClr val="FF31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4019"/>
              </a:lnSpc>
              <a:spcBef>
                <a:spcPct val="0"/>
              </a:spcBef>
            </a:pPr>
            <a:endParaRPr lang="en-US" sz="2995" u="none" dirty="0">
              <a:solidFill>
                <a:srgbClr val="FF31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7047698" y="8368113"/>
            <a:ext cx="12345202" cy="7609133"/>
          </a:xfrm>
          <a:custGeom>
            <a:avLst/>
            <a:gdLst/>
            <a:ahLst/>
            <a:cxnLst/>
            <a:rect l="l" t="t" r="r" b="b"/>
            <a:pathLst>
              <a:path w="12345202" h="7609133">
                <a:moveTo>
                  <a:pt x="12345202" y="0"/>
                </a:moveTo>
                <a:lnTo>
                  <a:pt x="0" y="0"/>
                </a:lnTo>
                <a:lnTo>
                  <a:pt x="0" y="7609133"/>
                </a:lnTo>
                <a:lnTo>
                  <a:pt x="12345202" y="7609133"/>
                </a:lnTo>
                <a:lnTo>
                  <a:pt x="1234520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054" name="Picture 6" descr="4,368 Computer Network Diagram Stock Photos, High-Res ...">
            <a:extLst>
              <a:ext uri="{FF2B5EF4-FFF2-40B4-BE49-F238E27FC236}">
                <a16:creationId xmlns:a16="http://schemas.microsoft.com/office/drawing/2014/main" id="{6FE38753-DDE4-A87A-A7B0-BEB15A8BE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394" y="3924300"/>
            <a:ext cx="662631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50486"/>
            <a:ext cx="559055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64382"/>
            <a:ext cx="14752656" cy="501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880" lvl="1" indent="-367940" algn="l">
              <a:lnSpc>
                <a:spcPts val="4430"/>
              </a:lnSpc>
              <a:buFont typeface="Arial"/>
              <a:buChar char="•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Successfully designed a secure and structured CAN for a dual-location enterprise.</a:t>
            </a:r>
          </a:p>
          <a:p>
            <a:pPr marL="735880" lvl="1" indent="-367940" algn="l">
              <a:lnSpc>
                <a:spcPts val="4430"/>
              </a:lnSpc>
              <a:buFont typeface="Arial"/>
              <a:buChar char="•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Applied best practices in network design: subnetting, segmentation, access control, and firewalling.</a:t>
            </a:r>
          </a:p>
          <a:p>
            <a:pPr marL="735880" lvl="1" indent="-367940" algn="l">
              <a:lnSpc>
                <a:spcPts val="4430"/>
              </a:lnSpc>
              <a:buFont typeface="Arial"/>
              <a:buChar char="•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Enhanced understanding of real-world network threats and how to mitigate them.</a:t>
            </a:r>
          </a:p>
          <a:p>
            <a:pPr marL="735880" lvl="1" indent="-367940" algn="l">
              <a:lnSpc>
                <a:spcPts val="4430"/>
              </a:lnSpc>
              <a:buFont typeface="Arial"/>
              <a:buChar char="•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project reinforced the importance of layered security and planned architecture in enterprise networking.</a:t>
            </a:r>
          </a:p>
          <a:p>
            <a:pPr marL="0" lvl="1" indent="0" algn="l">
              <a:lnSpc>
                <a:spcPts val="4430"/>
              </a:lnSpc>
              <a:spcBef>
                <a:spcPct val="0"/>
              </a:spcBef>
            </a:pPr>
            <a:endParaRPr lang="en-US" sz="3408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7768002" y="8812082"/>
            <a:ext cx="11624898" cy="7165164"/>
          </a:xfrm>
          <a:custGeom>
            <a:avLst/>
            <a:gdLst/>
            <a:ahLst/>
            <a:cxnLst/>
            <a:rect l="l" t="t" r="r" b="b"/>
            <a:pathLst>
              <a:path w="11624898" h="7165164">
                <a:moveTo>
                  <a:pt x="11624898" y="0"/>
                </a:moveTo>
                <a:lnTo>
                  <a:pt x="0" y="0"/>
                </a:lnTo>
                <a:lnTo>
                  <a:pt x="0" y="7165164"/>
                </a:lnTo>
                <a:lnTo>
                  <a:pt x="11624898" y="7165164"/>
                </a:lnTo>
                <a:lnTo>
                  <a:pt x="116248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50486"/>
            <a:ext cx="1207344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Future Enhancements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46752"/>
            <a:ext cx="14752656" cy="6131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880" lvl="1" indent="-367940" algn="l">
              <a:lnSpc>
                <a:spcPts val="4430"/>
              </a:lnSpc>
              <a:buFont typeface="Arial"/>
              <a:buChar char="•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Advanced Threat Detection:</a:t>
            </a:r>
          </a:p>
          <a:p>
            <a:pPr marL="1471760" lvl="2" indent="-490587" algn="l">
              <a:lnSpc>
                <a:spcPts val="4430"/>
              </a:lnSpc>
              <a:buFont typeface="Arial"/>
              <a:buChar char="⚬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ML/AI for anomaly detection in traffic patterns.</a:t>
            </a:r>
          </a:p>
          <a:p>
            <a:pPr marL="735880" lvl="1" indent="-367940" algn="l">
              <a:lnSpc>
                <a:spcPts val="4430"/>
              </a:lnSpc>
              <a:buFont typeface="Arial"/>
              <a:buChar char="•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Zero Trust Network Model:</a:t>
            </a:r>
          </a:p>
          <a:p>
            <a:pPr marL="1471760" lvl="2" indent="-490587" algn="l">
              <a:lnSpc>
                <a:spcPts val="4430"/>
              </a:lnSpc>
              <a:buFont typeface="Arial"/>
              <a:buChar char="⚬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Authenticate every user/device before allowing any access, even within the network.</a:t>
            </a:r>
          </a:p>
          <a:p>
            <a:pPr marL="735880" lvl="1" indent="-367940" algn="l">
              <a:lnSpc>
                <a:spcPts val="4430"/>
              </a:lnSpc>
              <a:buFont typeface="Arial"/>
              <a:buChar char="•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Software Defined Networking (SDN):</a:t>
            </a:r>
          </a:p>
          <a:p>
            <a:pPr marL="1471760" lvl="2" indent="-490587" algn="l">
              <a:lnSpc>
                <a:spcPts val="4430"/>
              </a:lnSpc>
              <a:buFont typeface="Arial"/>
              <a:buChar char="⚬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Centralize network control, automate responses to threats.</a:t>
            </a:r>
          </a:p>
          <a:p>
            <a:pPr marL="735880" lvl="1" indent="-367940" algn="l">
              <a:lnSpc>
                <a:spcPts val="4430"/>
              </a:lnSpc>
              <a:buFont typeface="Arial"/>
              <a:buChar char="•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Cloud Integration:</a:t>
            </a:r>
          </a:p>
          <a:p>
            <a:pPr marL="1471760" lvl="2" indent="-490587" algn="l">
              <a:lnSpc>
                <a:spcPts val="4430"/>
              </a:lnSpc>
              <a:buFont typeface="Arial"/>
              <a:buChar char="⚬"/>
            </a:pPr>
            <a:r>
              <a:rPr lang="en-US" sz="340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Host parts of the infrastructure in the cloud with hybrid access models.</a:t>
            </a:r>
          </a:p>
          <a:p>
            <a:pPr marL="0" lvl="1" indent="0" algn="l">
              <a:lnSpc>
                <a:spcPts val="4430"/>
              </a:lnSpc>
              <a:spcBef>
                <a:spcPct val="0"/>
              </a:spcBef>
            </a:pPr>
            <a:endParaRPr lang="en-US" sz="3408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8199667" y="9078144"/>
            <a:ext cx="11193233" cy="6899102"/>
          </a:xfrm>
          <a:custGeom>
            <a:avLst/>
            <a:gdLst/>
            <a:ahLst/>
            <a:cxnLst/>
            <a:rect l="l" t="t" r="r" b="b"/>
            <a:pathLst>
              <a:path w="11193233" h="6899102">
                <a:moveTo>
                  <a:pt x="11193233" y="0"/>
                </a:moveTo>
                <a:lnTo>
                  <a:pt x="0" y="0"/>
                </a:lnTo>
                <a:lnTo>
                  <a:pt x="0" y="6899102"/>
                </a:lnTo>
                <a:lnTo>
                  <a:pt x="11193233" y="6899102"/>
                </a:lnTo>
                <a:lnTo>
                  <a:pt x="111932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2521" y="3963876"/>
            <a:ext cx="12017872" cy="136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59"/>
              </a:lnSpc>
              <a:spcBef>
                <a:spcPct val="0"/>
              </a:spcBef>
            </a:pPr>
            <a:r>
              <a:rPr lang="en-US" sz="896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1857953" y="-3715579"/>
            <a:ext cx="11277931" cy="8222637"/>
          </a:xfrm>
          <a:custGeom>
            <a:avLst/>
            <a:gdLst/>
            <a:ahLst/>
            <a:cxnLst/>
            <a:rect l="l" t="t" r="r" b="b"/>
            <a:pathLst>
              <a:path w="11277931" h="8222637">
                <a:moveTo>
                  <a:pt x="0" y="0"/>
                </a:moveTo>
                <a:lnTo>
                  <a:pt x="11277931" y="0"/>
                </a:lnTo>
                <a:lnTo>
                  <a:pt x="11277931" y="8222637"/>
                </a:lnTo>
                <a:lnTo>
                  <a:pt x="0" y="8222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392440" y="8832669"/>
            <a:ext cx="11627312" cy="7166652"/>
          </a:xfrm>
          <a:custGeom>
            <a:avLst/>
            <a:gdLst/>
            <a:ahLst/>
            <a:cxnLst/>
            <a:rect l="l" t="t" r="r" b="b"/>
            <a:pathLst>
              <a:path w="11627312" h="7166652">
                <a:moveTo>
                  <a:pt x="11627312" y="0"/>
                </a:moveTo>
                <a:lnTo>
                  <a:pt x="0" y="0"/>
                </a:lnTo>
                <a:lnTo>
                  <a:pt x="0" y="7166652"/>
                </a:lnTo>
                <a:lnTo>
                  <a:pt x="11627312" y="7166652"/>
                </a:lnTo>
                <a:lnTo>
                  <a:pt x="1162731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7321" y="2007458"/>
            <a:ext cx="10435183" cy="6765161"/>
            <a:chOff x="0" y="0"/>
            <a:chExt cx="8503177" cy="55126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03177" cy="5512636"/>
            </a:xfrm>
            <a:custGeom>
              <a:avLst/>
              <a:gdLst/>
              <a:ahLst/>
              <a:cxnLst/>
              <a:rect l="l" t="t" r="r" b="b"/>
              <a:pathLst>
                <a:path w="8503177" h="5512636">
                  <a:moveTo>
                    <a:pt x="22257" y="0"/>
                  </a:moveTo>
                  <a:lnTo>
                    <a:pt x="8480920" y="0"/>
                  </a:lnTo>
                  <a:cubicBezTo>
                    <a:pt x="8486823" y="0"/>
                    <a:pt x="8492484" y="2345"/>
                    <a:pt x="8496658" y="6519"/>
                  </a:cubicBezTo>
                  <a:cubicBezTo>
                    <a:pt x="8500832" y="10693"/>
                    <a:pt x="8503177" y="16354"/>
                    <a:pt x="8503177" y="22257"/>
                  </a:cubicBezTo>
                  <a:lnTo>
                    <a:pt x="8503177" y="5490379"/>
                  </a:lnTo>
                  <a:cubicBezTo>
                    <a:pt x="8503177" y="5502671"/>
                    <a:pt x="8493213" y="5512636"/>
                    <a:pt x="8480920" y="5512636"/>
                  </a:cubicBezTo>
                  <a:lnTo>
                    <a:pt x="22257" y="5512636"/>
                  </a:lnTo>
                  <a:cubicBezTo>
                    <a:pt x="9965" y="5512636"/>
                    <a:pt x="0" y="5502671"/>
                    <a:pt x="0" y="5490379"/>
                  </a:cubicBezTo>
                  <a:lnTo>
                    <a:pt x="0" y="22257"/>
                  </a:lnTo>
                  <a:cubicBezTo>
                    <a:pt x="0" y="9965"/>
                    <a:pt x="9965" y="0"/>
                    <a:pt x="22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503177" cy="556026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9600F2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AISWARYA SANTHOSH  : AM.EN.U4ECE22007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9600F2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ANAND MAHADEVAN      : AM.EN.U4ECE22008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9600F2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DEVARSH MD                     : AM.EN.U4ECE22015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9600F2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MUHAMMED BASIL K      : AM.EN.U4ECE22025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9600F2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NIVED G UNNI                   : AM.EN.U4ECE22031</a:t>
              </a:r>
            </a:p>
            <a:p>
              <a:pPr algn="l">
                <a:lnSpc>
                  <a:spcPts val="2240"/>
                </a:lnSpc>
              </a:pPr>
              <a:endParaRPr lang="en-US" sz="2999" b="1">
                <a:solidFill>
                  <a:srgbClr val="9600F2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9600F2"/>
          </a:solidFill>
        </p:spPr>
      </p:sp>
      <p:sp>
        <p:nvSpPr>
          <p:cNvPr id="6" name="TextBox 6"/>
          <p:cNvSpPr txBox="1"/>
          <p:nvPr/>
        </p:nvSpPr>
        <p:spPr>
          <a:xfrm>
            <a:off x="810107" y="520473"/>
            <a:ext cx="6560928" cy="101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003"/>
              </a:lnSpc>
              <a:spcBef>
                <a:spcPct val="0"/>
              </a:spcBef>
            </a:pPr>
            <a:r>
              <a:rPr lang="en-US" sz="666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Team members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7253458" y="8494935"/>
            <a:ext cx="12139442" cy="7482311"/>
          </a:xfrm>
          <a:custGeom>
            <a:avLst/>
            <a:gdLst/>
            <a:ahLst/>
            <a:cxnLst/>
            <a:rect l="l" t="t" r="r" b="b"/>
            <a:pathLst>
              <a:path w="12139442" h="7482311">
                <a:moveTo>
                  <a:pt x="12139442" y="0"/>
                </a:moveTo>
                <a:lnTo>
                  <a:pt x="0" y="0"/>
                </a:lnTo>
                <a:lnTo>
                  <a:pt x="0" y="7482311"/>
                </a:lnTo>
                <a:lnTo>
                  <a:pt x="12139442" y="7482311"/>
                </a:lnTo>
                <a:lnTo>
                  <a:pt x="121394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31479" y="1019175"/>
            <a:ext cx="680609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7462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2" action="ppaction://hlinksldjump"/>
              </a:rPr>
              <a:t>BACK TO AGENDA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7462" y="2974061"/>
            <a:ext cx="15289785" cy="514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253" lvl="1" indent="-364126" algn="l">
              <a:lnSpc>
                <a:spcPts val="4385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Organizations with multiple departments or branches require a centralized and secure communication network.</a:t>
            </a:r>
          </a:p>
          <a:p>
            <a:pPr marL="728253" lvl="1" indent="-364126" algn="l">
              <a:lnSpc>
                <a:spcPts val="4385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 Campus Area Network (CAN) serves this need by interconnecting various buildings/locations under a single enterprise.</a:t>
            </a:r>
          </a:p>
          <a:p>
            <a:pPr marL="728253" lvl="1" indent="-364126" algn="l">
              <a:lnSpc>
                <a:spcPts val="4385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project focuses on designing such a CAN for an enterprise with two key locations: A (clients) and B (central server).</a:t>
            </a:r>
          </a:p>
          <a:p>
            <a:pPr marL="728253" lvl="1" indent="-364126" algn="l">
              <a:lnSpc>
                <a:spcPts val="4385"/>
              </a:lnSpc>
              <a:buFont typeface="Arial"/>
              <a:buChar char="•"/>
            </a:pPr>
            <a:r>
              <a:rPr lang="en-US" sz="337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concern: ensuring network security, controlled access, and data integrity in inter-location communication.</a:t>
            </a:r>
          </a:p>
          <a:p>
            <a:pPr algn="l">
              <a:lnSpc>
                <a:spcPts val="5811"/>
              </a:lnSpc>
            </a:pPr>
            <a:endParaRPr lang="en-US" sz="3373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6935918" y="8299215"/>
            <a:ext cx="12456982" cy="7678031"/>
          </a:xfrm>
          <a:custGeom>
            <a:avLst/>
            <a:gdLst/>
            <a:ahLst/>
            <a:cxnLst/>
            <a:rect l="l" t="t" r="r" b="b"/>
            <a:pathLst>
              <a:path w="12456982" h="7678031">
                <a:moveTo>
                  <a:pt x="12456982" y="0"/>
                </a:moveTo>
                <a:lnTo>
                  <a:pt x="0" y="0"/>
                </a:lnTo>
                <a:lnTo>
                  <a:pt x="0" y="7678031"/>
                </a:lnTo>
                <a:lnTo>
                  <a:pt x="12456982" y="7678031"/>
                </a:lnTo>
                <a:lnTo>
                  <a:pt x="124569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31479" y="1019175"/>
            <a:ext cx="12366076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OBJECTIVE OF THE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7462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2" action="ppaction://hlinksldjump"/>
              </a:rPr>
              <a:t>BACK TO AGENDA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2124075"/>
            <a:ext cx="13043697" cy="771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272" lvl="1" indent="-310636" algn="l">
              <a:lnSpc>
                <a:spcPts val="3740"/>
              </a:lnSpc>
              <a:buFont typeface="Arial"/>
              <a:buChar char="•"/>
            </a:pPr>
            <a:r>
              <a:rPr lang="en-US" sz="2877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design a secure and efficient Campus Area Network (CAN) for a two-location enterprise setup, ensuring seamless and controlled data flow.</a:t>
            </a:r>
          </a:p>
          <a:p>
            <a:pPr marL="621272" lvl="1" indent="-310636" algn="l">
              <a:lnSpc>
                <a:spcPts val="3740"/>
              </a:lnSpc>
              <a:buFont typeface="Arial"/>
              <a:buChar char="•"/>
            </a:pPr>
            <a:r>
              <a:rPr lang="en-US" sz="2877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implement logical segmentation using subnetting and VLANs, which helps in isolating traffic and reducing broadcast domains.</a:t>
            </a:r>
          </a:p>
          <a:p>
            <a:pPr marL="621272" lvl="1" indent="-310636" algn="l">
              <a:lnSpc>
                <a:spcPts val="3740"/>
              </a:lnSpc>
              <a:buFont typeface="Arial"/>
              <a:buChar char="•"/>
            </a:pPr>
            <a:r>
              <a:rPr lang="en-US" sz="2877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configure Access Control Lists (ACLs) on routers to restrict communication and enforce rules like:</a:t>
            </a:r>
          </a:p>
          <a:p>
            <a:pPr marL="621272" lvl="1" indent="-310636" algn="l">
              <a:lnSpc>
                <a:spcPts val="3740"/>
              </a:lnSpc>
              <a:buFont typeface="Arial"/>
              <a:buChar char="•"/>
            </a:pPr>
            <a:r>
              <a:rPr lang="en-US" sz="2877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Only specific client PCs can access the server.</a:t>
            </a:r>
          </a:p>
          <a:p>
            <a:pPr marL="621272" lvl="1" indent="-310636" algn="l">
              <a:lnSpc>
                <a:spcPts val="3740"/>
              </a:lnSpc>
              <a:buFont typeface="Arial"/>
              <a:buChar char="•"/>
            </a:pPr>
            <a:r>
              <a:rPr lang="en-US" sz="2877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Blocking ping or unauthorized access attempts.</a:t>
            </a:r>
          </a:p>
          <a:p>
            <a:pPr marL="621272" lvl="1" indent="-310636" algn="l">
              <a:lnSpc>
                <a:spcPts val="3740"/>
              </a:lnSpc>
              <a:buFont typeface="Arial"/>
              <a:buChar char="•"/>
            </a:pPr>
            <a:r>
              <a:rPr lang="en-US" sz="2877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deploy firewall rules that monitor and manage incoming requests, allowing only traffic that meets strict security policies.</a:t>
            </a:r>
          </a:p>
          <a:p>
            <a:pPr marL="621272" lvl="1" indent="-310636" algn="l">
              <a:lnSpc>
                <a:spcPts val="3740"/>
              </a:lnSpc>
              <a:buFont typeface="Arial"/>
              <a:buChar char="•"/>
            </a:pPr>
            <a:r>
              <a:rPr lang="en-US" sz="2877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ensure scalability, fault-tolerance, and security in real-world network scenarios using tools like Cisco Packet Tracer.</a:t>
            </a:r>
          </a:p>
          <a:p>
            <a:pPr marL="621272" lvl="1" indent="-310636" algn="l">
              <a:lnSpc>
                <a:spcPts val="3740"/>
              </a:lnSpc>
              <a:buFont typeface="Arial"/>
              <a:buChar char="•"/>
            </a:pPr>
            <a:r>
              <a:rPr lang="en-US" sz="2877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simulate enterprise-grade network behavior and security practices for educational and real-world relevance.</a:t>
            </a:r>
          </a:p>
          <a:p>
            <a:pPr algn="l">
              <a:lnSpc>
                <a:spcPts val="3740"/>
              </a:lnSpc>
            </a:pPr>
            <a:endParaRPr lang="en-US" sz="2877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4957"/>
              </a:lnSpc>
            </a:pPr>
            <a:endParaRPr lang="en-US" sz="2877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7894816" y="8890245"/>
            <a:ext cx="11498084" cy="7087001"/>
          </a:xfrm>
          <a:custGeom>
            <a:avLst/>
            <a:gdLst/>
            <a:ahLst/>
            <a:cxnLst/>
            <a:rect l="l" t="t" r="r" b="b"/>
            <a:pathLst>
              <a:path w="11498084" h="7087001">
                <a:moveTo>
                  <a:pt x="11498084" y="0"/>
                </a:moveTo>
                <a:lnTo>
                  <a:pt x="0" y="0"/>
                </a:lnTo>
                <a:lnTo>
                  <a:pt x="0" y="7087001"/>
                </a:lnTo>
                <a:lnTo>
                  <a:pt x="11498084" y="7087001"/>
                </a:lnTo>
                <a:lnTo>
                  <a:pt x="114980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31479" y="1019175"/>
            <a:ext cx="1371667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NETWORK DESIGN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7462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2" action="ppaction://hlinksldjump"/>
              </a:rPr>
              <a:t>BACK TO AGENDA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" y="2629264"/>
            <a:ext cx="10501480" cy="600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913" lvl="1" indent="-331456" algn="l">
              <a:lnSpc>
                <a:spcPts val="3991"/>
              </a:lnSpc>
              <a:buFont typeface="Arial"/>
              <a:buChar char="•"/>
            </a:pPr>
            <a:r>
              <a:rPr lang="en-US" sz="307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CAN spans two physical locations:</a:t>
            </a:r>
          </a:p>
          <a:p>
            <a:pPr marL="662913" lvl="1" indent="-331456" algn="l">
              <a:lnSpc>
                <a:spcPts val="3991"/>
              </a:lnSpc>
              <a:buFont typeface="Arial"/>
              <a:buChar char="•"/>
            </a:pPr>
            <a:r>
              <a:rPr lang="en-US" sz="307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Location A: Client devices in VLAN1/Subnet A</a:t>
            </a:r>
          </a:p>
          <a:p>
            <a:pPr marL="662913" lvl="1" indent="-331456" algn="l">
              <a:lnSpc>
                <a:spcPts val="3991"/>
              </a:lnSpc>
              <a:buFont typeface="Arial"/>
              <a:buChar char="•"/>
            </a:pPr>
            <a:r>
              <a:rPr lang="en-US" sz="307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Location B: Central server in VLAN2/Subnet B</a:t>
            </a:r>
          </a:p>
          <a:p>
            <a:pPr marL="662913" lvl="1" indent="-331456" algn="l">
              <a:lnSpc>
                <a:spcPts val="3991"/>
              </a:lnSpc>
              <a:buFont typeface="Arial"/>
              <a:buChar char="•"/>
            </a:pPr>
            <a:r>
              <a:rPr lang="en-US" sz="307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Features:</a:t>
            </a:r>
          </a:p>
          <a:p>
            <a:pPr marL="662913" lvl="1" indent="-331456" algn="l">
              <a:lnSpc>
                <a:spcPts val="3991"/>
              </a:lnSpc>
              <a:buFont typeface="Arial"/>
              <a:buChar char="•"/>
            </a:pPr>
            <a:r>
              <a:rPr lang="en-US" sz="307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Router connects both subnets.</a:t>
            </a:r>
          </a:p>
          <a:p>
            <a:pPr marL="662913" lvl="1" indent="-331456" algn="l">
              <a:lnSpc>
                <a:spcPts val="3991"/>
              </a:lnSpc>
              <a:buFont typeface="Arial"/>
              <a:buChar char="•"/>
            </a:pPr>
            <a:r>
              <a:rPr lang="en-US" sz="307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Managed switches control local traffic within each location.</a:t>
            </a:r>
          </a:p>
          <a:p>
            <a:pPr marL="662913" lvl="1" indent="-331456" algn="l">
              <a:lnSpc>
                <a:spcPts val="3991"/>
              </a:lnSpc>
              <a:buFont typeface="Arial"/>
              <a:buChar char="•"/>
            </a:pPr>
            <a:r>
              <a:rPr lang="en-US" sz="307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Server in Location B is the sole data source with restricted access.</a:t>
            </a:r>
          </a:p>
          <a:p>
            <a:pPr marL="662913" lvl="1" indent="-331456" algn="l">
              <a:lnSpc>
                <a:spcPts val="3991"/>
              </a:lnSpc>
              <a:buFont typeface="Arial"/>
              <a:buChar char="•"/>
            </a:pPr>
            <a:r>
              <a:rPr lang="en-US" sz="307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Visual: Include a simplified topology diagram showing all devices.</a:t>
            </a:r>
          </a:p>
          <a:p>
            <a:pPr algn="l">
              <a:lnSpc>
                <a:spcPts val="3991"/>
              </a:lnSpc>
            </a:pPr>
            <a:endParaRPr lang="en-US" sz="307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8303818" y="9142339"/>
            <a:ext cx="11089082" cy="6834907"/>
          </a:xfrm>
          <a:custGeom>
            <a:avLst/>
            <a:gdLst/>
            <a:ahLst/>
            <a:cxnLst/>
            <a:rect l="l" t="t" r="r" b="b"/>
            <a:pathLst>
              <a:path w="11089082" h="6834907">
                <a:moveTo>
                  <a:pt x="11089082" y="0"/>
                </a:moveTo>
                <a:lnTo>
                  <a:pt x="0" y="0"/>
                </a:lnTo>
                <a:lnTo>
                  <a:pt x="0" y="6834907"/>
                </a:lnTo>
                <a:lnTo>
                  <a:pt x="11089082" y="6834907"/>
                </a:lnTo>
                <a:lnTo>
                  <a:pt x="110890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12150735" y="4869714"/>
            <a:ext cx="4865737" cy="4688801"/>
          </a:xfrm>
          <a:custGeom>
            <a:avLst/>
            <a:gdLst/>
            <a:ahLst/>
            <a:cxnLst/>
            <a:rect l="l" t="t" r="r" b="b"/>
            <a:pathLst>
              <a:path w="4865737" h="4688801">
                <a:moveTo>
                  <a:pt x="0" y="0"/>
                </a:moveTo>
                <a:lnTo>
                  <a:pt x="4865737" y="0"/>
                </a:lnTo>
                <a:lnTo>
                  <a:pt x="4865737" y="4688801"/>
                </a:lnTo>
                <a:lnTo>
                  <a:pt x="0" y="4688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1479" y="1019175"/>
            <a:ext cx="1371667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Subnetting &amp; VLAN Configuration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7462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4" action="ppaction://hlinksldjump"/>
              </a:rPr>
              <a:t>BACK TO AGENDA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8504" y="3292023"/>
            <a:ext cx="14488793" cy="538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Subnet A (192.168.1.0/24) → Assigned to VLAN1 → Users at Location A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Subnet B (192.168.2.0/24) → Assigned to VLAN2 → Server at Location B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Purpose: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Segment and isolate traffic for security and efficiency.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Reduce broadcast traffic and allow easier management.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Benefits: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Easier policy enforcement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Reduced attack surface</a:t>
            </a:r>
          </a:p>
          <a:p>
            <a:pPr algn="l">
              <a:lnSpc>
                <a:spcPts val="4298"/>
              </a:lnSpc>
            </a:pPr>
            <a:endParaRPr lang="en-US" sz="3306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4298"/>
              </a:lnSpc>
            </a:pPr>
            <a:endParaRPr lang="en-US" sz="3306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7894816" y="8890245"/>
            <a:ext cx="11498084" cy="7087001"/>
          </a:xfrm>
          <a:custGeom>
            <a:avLst/>
            <a:gdLst/>
            <a:ahLst/>
            <a:cxnLst/>
            <a:rect l="l" t="t" r="r" b="b"/>
            <a:pathLst>
              <a:path w="11498084" h="7087001">
                <a:moveTo>
                  <a:pt x="11498084" y="0"/>
                </a:moveTo>
                <a:lnTo>
                  <a:pt x="0" y="0"/>
                </a:lnTo>
                <a:lnTo>
                  <a:pt x="0" y="7087001"/>
                </a:lnTo>
                <a:lnTo>
                  <a:pt x="11498084" y="7087001"/>
                </a:lnTo>
                <a:lnTo>
                  <a:pt x="114980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14300"/>
            <a:ext cx="91440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631479" y="1019175"/>
            <a:ext cx="7751518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ACL Configuration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7462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2" action="ppaction://hlinksldjump"/>
              </a:rPr>
              <a:t>BACK TO AGENDA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21" y="2168163"/>
            <a:ext cx="8973834" cy="700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ACL applied on the router interface that bridges the two subnets.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control logic: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Deny general communication from clients to server subnet.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Permit access from only selected PCs (PC0–PC5) to server’s web port.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Block ping requests to the server to reduce reconnaissance risks.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Outcome: Only authenticated and authorized devices can interact with critical resources.</a:t>
            </a:r>
          </a:p>
          <a:p>
            <a:pPr algn="l">
              <a:lnSpc>
                <a:spcPts val="4298"/>
              </a:lnSpc>
            </a:pPr>
            <a:endParaRPr lang="en-US" sz="3306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91565" y="1019175"/>
            <a:ext cx="1371667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Firewall Rules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2124075"/>
            <a:ext cx="8973834" cy="592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Configured on the network firewall at Location B: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Allow: Web traffic from subnet A to the server (e.g., HTTP/HTTPS).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Deny: All other inbound connections to the server.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Justification: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Provides layered defense beyond ACLs.</a:t>
            </a:r>
          </a:p>
          <a:p>
            <a:pPr marL="713872" lvl="1" indent="-356936" algn="l">
              <a:lnSpc>
                <a:spcPts val="4298"/>
              </a:lnSpc>
              <a:buFont typeface="Arial"/>
              <a:buChar char="•"/>
            </a:pPr>
            <a:r>
              <a:rPr lang="en-US" sz="330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Shields server from internal and external unauthorized access.</a:t>
            </a:r>
          </a:p>
          <a:p>
            <a:pPr algn="l">
              <a:lnSpc>
                <a:spcPts val="4298"/>
              </a:lnSpc>
            </a:pPr>
            <a:endParaRPr lang="en-US" sz="3306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7894816" y="8890245"/>
            <a:ext cx="11498084" cy="7087001"/>
          </a:xfrm>
          <a:custGeom>
            <a:avLst/>
            <a:gdLst/>
            <a:ahLst/>
            <a:cxnLst/>
            <a:rect l="l" t="t" r="r" b="b"/>
            <a:pathLst>
              <a:path w="11498084" h="7087001">
                <a:moveTo>
                  <a:pt x="11498084" y="0"/>
                </a:moveTo>
                <a:lnTo>
                  <a:pt x="0" y="0"/>
                </a:lnTo>
                <a:lnTo>
                  <a:pt x="0" y="7087001"/>
                </a:lnTo>
                <a:lnTo>
                  <a:pt x="11498084" y="7087001"/>
                </a:lnTo>
                <a:lnTo>
                  <a:pt x="114980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744030" y="153279"/>
            <a:ext cx="13716679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Software &amp; Hardware Requirements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7462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2" action="ppaction://hlinksldjump"/>
              </a:rPr>
              <a:t>BACK TO AGENDA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320" y="1860755"/>
            <a:ext cx="14285357" cy="856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endParaRPr dirty="0"/>
          </a:p>
          <a:p>
            <a:pPr algn="l">
              <a:lnSpc>
                <a:spcPts val="4238"/>
              </a:lnSpc>
            </a:pPr>
            <a:r>
              <a:rPr lang="en-US" sz="3260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Software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Network OS with VLAN &amp; ACL support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Firewall software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IDPS software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Remote access tools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Network monitoring &amp; management tools</a:t>
            </a:r>
          </a:p>
          <a:p>
            <a:pPr algn="l">
              <a:lnSpc>
                <a:spcPts val="4238"/>
              </a:lnSpc>
            </a:pPr>
            <a:r>
              <a:rPr lang="en-US" sz="3260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Hardware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High-performance routers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Layer 3 managed switches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Next-Gen Firewall (NGFW)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Authentication server (e.g., RADIUS)</a:t>
            </a:r>
          </a:p>
          <a:p>
            <a:pPr algn="l">
              <a:lnSpc>
                <a:spcPts val="4238"/>
              </a:lnSpc>
            </a:pPr>
            <a:r>
              <a:rPr lang="en-US" sz="32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 Web/Application server</a:t>
            </a:r>
          </a:p>
          <a:p>
            <a:pPr algn="l">
              <a:lnSpc>
                <a:spcPts val="4238"/>
              </a:lnSpc>
            </a:pPr>
            <a:endParaRPr lang="en-US" sz="326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4238"/>
              </a:lnSpc>
            </a:pPr>
            <a:endParaRPr lang="en-US" sz="326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4238"/>
              </a:lnSpc>
            </a:pPr>
            <a:endParaRPr lang="en-US" sz="326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26" name="Picture 2" descr="Computer Network Images – Browse 7,728,171 Stock Photos ...">
            <a:extLst>
              <a:ext uri="{FF2B5EF4-FFF2-40B4-BE49-F238E27FC236}">
                <a16:creationId xmlns:a16="http://schemas.microsoft.com/office/drawing/2014/main" id="{97DF326B-DA2B-5318-6BBA-3363025A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2938616"/>
            <a:ext cx="8336526" cy="555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397932" y="8583984"/>
            <a:ext cx="11994968" cy="7393262"/>
          </a:xfrm>
          <a:custGeom>
            <a:avLst/>
            <a:gdLst/>
            <a:ahLst/>
            <a:cxnLst/>
            <a:rect l="l" t="t" r="r" b="b"/>
            <a:pathLst>
              <a:path w="11994968" h="7393262">
                <a:moveTo>
                  <a:pt x="11994968" y="0"/>
                </a:moveTo>
                <a:lnTo>
                  <a:pt x="0" y="0"/>
                </a:lnTo>
                <a:lnTo>
                  <a:pt x="0" y="7393262"/>
                </a:lnTo>
                <a:lnTo>
                  <a:pt x="11994968" y="7393262"/>
                </a:lnTo>
                <a:lnTo>
                  <a:pt x="119949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490" y="1975621"/>
            <a:ext cx="17259300" cy="7589760"/>
          </a:xfrm>
          <a:custGeom>
            <a:avLst/>
            <a:gdLst/>
            <a:ahLst/>
            <a:cxnLst/>
            <a:rect l="l" t="t" r="r" b="b"/>
            <a:pathLst>
              <a:path w="17259300" h="7589760">
                <a:moveTo>
                  <a:pt x="0" y="0"/>
                </a:moveTo>
                <a:lnTo>
                  <a:pt x="17259300" y="0"/>
                </a:lnTo>
                <a:lnTo>
                  <a:pt x="17259300" y="7589760"/>
                </a:lnTo>
                <a:lnTo>
                  <a:pt x="0" y="758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91" t="-11763" b="-117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96490" y="-9525"/>
            <a:ext cx="8115300" cy="110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03"/>
              </a:lnSpc>
              <a:spcBef>
                <a:spcPct val="0"/>
              </a:spcBef>
            </a:pPr>
            <a:r>
              <a:rPr lang="en-US" sz="716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19175"/>
            <a:ext cx="811530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3"/>
              </a:lnSpc>
              <a:spcBef>
                <a:spcPct val="0"/>
              </a:spcBef>
            </a:pPr>
            <a:r>
              <a:rPr lang="en-US" sz="5169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Location-A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809</Words>
  <Application>Microsoft Office PowerPoint</Application>
  <PresentationFormat>Custom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IBM Plex Sans Bold</vt:lpstr>
      <vt:lpstr>Calibri</vt:lpstr>
      <vt:lpstr>IBM Plex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Deck Business Presentation in Purple White Modular Abstract Style</dc:title>
  <dc:creator>AISWARYA SANTHOSH</dc:creator>
  <cp:lastModifiedBy>AISWARYA SANTHOSH</cp:lastModifiedBy>
  <cp:revision>3</cp:revision>
  <dcterms:created xsi:type="dcterms:W3CDTF">2006-08-16T00:00:00Z</dcterms:created>
  <dcterms:modified xsi:type="dcterms:W3CDTF">2025-06-16T08:38:40Z</dcterms:modified>
  <dc:identifier>DAGqM0R4YMQ</dc:identifier>
</cp:coreProperties>
</file>